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2" r:id="rId5"/>
    <p:sldId id="324" r:id="rId6"/>
    <p:sldId id="325" r:id="rId7"/>
    <p:sldId id="326" r:id="rId8"/>
    <p:sldId id="312" r:id="rId9"/>
    <p:sldId id="313" r:id="rId10"/>
    <p:sldId id="315" r:id="rId11"/>
    <p:sldId id="316" r:id="rId12"/>
    <p:sldId id="317" r:id="rId13"/>
    <p:sldId id="320" r:id="rId14"/>
  </p:sldIdLst>
  <p:sldSz cx="9144000" cy="6858000" type="screen4x3"/>
  <p:notesSz cx="6797675" cy="9928225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45">
          <p15:clr>
            <a:srgbClr val="A4A3A4"/>
          </p15:clr>
        </p15:guide>
        <p15:guide id="2" orient="horz" pos="3657">
          <p15:clr>
            <a:srgbClr val="A4A3A4"/>
          </p15:clr>
        </p15:guide>
        <p15:guide id="3" pos="884">
          <p15:clr>
            <a:srgbClr val="A4A3A4"/>
          </p15:clr>
        </p15:guide>
        <p15:guide id="4" pos="245">
          <p15:clr>
            <a:srgbClr val="A4A3A4"/>
          </p15:clr>
        </p15:guide>
        <p15:guide id="5" pos="5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3D3D3"/>
    <a:srgbClr val="00FF00"/>
    <a:srgbClr val="D6EDBD"/>
    <a:srgbClr val="FFF0C1"/>
    <a:srgbClr val="FDE7EB"/>
    <a:srgbClr val="FFEBAB"/>
    <a:srgbClr val="FBCD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25" autoAdjust="0"/>
  </p:normalViewPr>
  <p:slideViewPr>
    <p:cSldViewPr showGuides="1">
      <p:cViewPr>
        <p:scale>
          <a:sx n="150" d="100"/>
          <a:sy n="150" d="100"/>
        </p:scale>
        <p:origin x="-504" y="1854"/>
      </p:cViewPr>
      <p:guideLst>
        <p:guide orient="horz" pos="845"/>
        <p:guide orient="horz" pos="3657"/>
        <p:guide pos="884"/>
        <p:guide pos="245"/>
        <p:guide pos="5545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C9A026E2-9CD4-42B8-8B68-E5E86648AF66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847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2"/>
            <a:ext cx="2946400" cy="49847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1769C5AB-D868-42CE-B5CA-1F80498F4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201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D52FC22C-285F-4B43-A819-1B47570FCEFB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37252C55-7BCF-4BA1-946E-31BE3BB3A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6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54504" y="2140856"/>
            <a:ext cx="6295552" cy="7566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0744" y="3050648"/>
            <a:ext cx="6287600" cy="14504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385360" y="5724112"/>
            <a:ext cx="6286500" cy="585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1295337" y="5465255"/>
            <a:ext cx="2735262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sz="800" b="1" dirty="0" smtClean="0"/>
              <a:t>докладчик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83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11224" y="2017416"/>
            <a:ext cx="4741096" cy="1843632"/>
          </a:xfrm>
          <a:prstGeom prst="rect">
            <a:avLst/>
          </a:prstGeom>
        </p:spPr>
        <p:txBody>
          <a:bodyPr/>
          <a:lstStyle>
            <a:lvl1pPr algn="l">
              <a:defRPr sz="55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170480" y="1777987"/>
            <a:ext cx="1529312" cy="20876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400" spc="-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1313624" y="4329048"/>
            <a:ext cx="6138695" cy="972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0"/>
            <a:r>
              <a:rPr lang="ru-RU" dirty="0" smtClean="0"/>
              <a:t>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394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22064" y="5882984"/>
            <a:ext cx="1123552" cy="83209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4400">
                <a:solidFill>
                  <a:schemeClr val="accent2"/>
                </a:solidFill>
              </a:defRPr>
            </a:lvl1pPr>
          </a:lstStyle>
          <a:p>
            <a:pPr algn="r"/>
            <a:fld id="{F5540040-422B-4765-A23D-EEC51DC7398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59832" y="396664"/>
            <a:ext cx="5732704" cy="1520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r">
              <a:defRPr sz="1300" b="1" i="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059832" y="592112"/>
            <a:ext cx="5729784" cy="172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r">
              <a:buNone/>
              <a:defRPr sz="9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слайда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1375918" y="1825392"/>
            <a:ext cx="7399338" cy="39800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1375918" y="1336894"/>
            <a:ext cx="7399338" cy="43204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4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ЗАГОЛОВОК второго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616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рисунк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22064" y="5882984"/>
            <a:ext cx="1123552" cy="83209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4400">
                <a:solidFill>
                  <a:schemeClr val="accent2"/>
                </a:solidFill>
              </a:defRPr>
            </a:lvl1pPr>
          </a:lstStyle>
          <a:p>
            <a:pPr algn="r"/>
            <a:fld id="{F5540040-422B-4765-A23D-EEC51DC7398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59832" y="396664"/>
            <a:ext cx="5732704" cy="1520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r">
              <a:defRPr sz="1300" b="1" i="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059832" y="592112"/>
            <a:ext cx="5729784" cy="172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r">
              <a:buNone/>
              <a:defRPr sz="9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слайда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1375918" y="3867912"/>
            <a:ext cx="7399338" cy="19375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1375918" y="1336894"/>
            <a:ext cx="7399338" cy="43204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4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ЗАГОЛОВОК второго уровня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5"/>
          </p:nvPr>
        </p:nvSpPr>
        <p:spPr>
          <a:xfrm>
            <a:off x="0" y="1988840"/>
            <a:ext cx="3043800" cy="17274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6"/>
          </p:nvPr>
        </p:nvSpPr>
        <p:spPr>
          <a:xfrm>
            <a:off x="3059833" y="1988840"/>
            <a:ext cx="3024336" cy="17274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7"/>
          </p:nvPr>
        </p:nvSpPr>
        <p:spPr>
          <a:xfrm>
            <a:off x="6091775" y="1988840"/>
            <a:ext cx="3059113" cy="17274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434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03350" y="1834536"/>
            <a:ext cx="6337002" cy="17293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55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035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3557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9" r:id="rId3"/>
    <p:sldLayoutId id="2147483662" r:id="rId4"/>
    <p:sldLayoutId id="214748366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540040-422B-4765-A23D-EEC51DC73980}" type="slidenum">
              <a:rPr lang="ru-RU" smtClean="0"/>
              <a:pPr algn="r"/>
              <a:t>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9837" y="653399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«</a:t>
            </a:r>
            <a:r>
              <a:rPr lang="az-Latn-AZ" altLang="ru-RU" sz="2400" b="1" dirty="0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Veber</a:t>
            </a:r>
            <a:r>
              <a:rPr lang="ru-RU" altLang="ru-RU" sz="2400" b="1" dirty="0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az-Latn-AZ" altLang="ru-RU" sz="2400" b="1" dirty="0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DPS</a:t>
            </a:r>
            <a:r>
              <a:rPr lang="ru-RU" altLang="ru-RU" sz="2400" b="1" dirty="0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»</a:t>
            </a:r>
            <a:r>
              <a:rPr lang="az-Latn-AZ" altLang="ru-RU" sz="2400" b="1" dirty="0" smtClean="0">
                <a:solidFill>
                  <a:schemeClr val="accent2"/>
                </a:solidFill>
                <a:latin typeface="Calibri" pitchFamily="34" charset="0"/>
                <a:cs typeface="Times New Roman" panose="02020603050405020304" pitchFamily="18" charset="0"/>
              </a:rPr>
              <a:t> hidravlik dəlici perforasiya sistemi.</a:t>
            </a:r>
            <a:endParaRPr lang="ru-RU" altLang="ru-RU" sz="2400" b="1" dirty="0" smtClean="0">
              <a:solidFill>
                <a:schemeClr val="accent2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щадящая перфор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984" y="1870422"/>
            <a:ext cx="6713672" cy="367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26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540040-422B-4765-A23D-EEC51DC73980}" type="slidenum">
              <a:rPr lang="ru-RU" smtClean="0"/>
              <a:pPr algn="r"/>
              <a:t>10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7400832"/>
              </p:ext>
            </p:extLst>
          </p:nvPr>
        </p:nvGraphicFramePr>
        <p:xfrm>
          <a:off x="1043608" y="692696"/>
          <a:ext cx="6984778" cy="4794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066">
                  <a:extLst>
                    <a:ext uri="{9D8B030D-6E8A-4147-A177-3AD203B41FA5}">
                      <a16:colId xmlns:a16="http://schemas.microsoft.com/office/drawing/2014/main" xmlns="" val="3279985764"/>
                    </a:ext>
                  </a:extLst>
                </a:gridCol>
                <a:gridCol w="838673">
                  <a:extLst>
                    <a:ext uri="{9D8B030D-6E8A-4147-A177-3AD203B41FA5}">
                      <a16:colId xmlns:a16="http://schemas.microsoft.com/office/drawing/2014/main" xmlns="" val="4212031060"/>
                    </a:ext>
                  </a:extLst>
                </a:gridCol>
                <a:gridCol w="838673">
                  <a:extLst>
                    <a:ext uri="{9D8B030D-6E8A-4147-A177-3AD203B41FA5}">
                      <a16:colId xmlns:a16="http://schemas.microsoft.com/office/drawing/2014/main" xmlns="" val="2443704031"/>
                    </a:ext>
                  </a:extLst>
                </a:gridCol>
                <a:gridCol w="838673">
                  <a:extLst>
                    <a:ext uri="{9D8B030D-6E8A-4147-A177-3AD203B41FA5}">
                      <a16:colId xmlns:a16="http://schemas.microsoft.com/office/drawing/2014/main" xmlns="" val="3967730658"/>
                    </a:ext>
                  </a:extLst>
                </a:gridCol>
                <a:gridCol w="838015">
                  <a:extLst>
                    <a:ext uri="{9D8B030D-6E8A-4147-A177-3AD203B41FA5}">
                      <a16:colId xmlns:a16="http://schemas.microsoft.com/office/drawing/2014/main" xmlns="" val="540527653"/>
                    </a:ext>
                  </a:extLst>
                </a:gridCol>
                <a:gridCol w="838673">
                  <a:extLst>
                    <a:ext uri="{9D8B030D-6E8A-4147-A177-3AD203B41FA5}">
                      <a16:colId xmlns:a16="http://schemas.microsoft.com/office/drawing/2014/main" xmlns="" val="369946470"/>
                    </a:ext>
                  </a:extLst>
                </a:gridCol>
                <a:gridCol w="932005">
                  <a:extLst>
                    <a:ext uri="{9D8B030D-6E8A-4147-A177-3AD203B41FA5}">
                      <a16:colId xmlns:a16="http://schemas.microsoft.com/office/drawing/2014/main" xmlns="" val="2590623874"/>
                    </a:ext>
                  </a:extLst>
                </a:gridCol>
              </a:tblGrid>
              <a:tr h="1835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DP-102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DP-114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DP-140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DP-146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DP-168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DP-178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36537690"/>
                  </a:ext>
                </a:extLst>
              </a:tr>
              <a:tr h="5714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Ölçüləri, mm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Uzunluq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Diametr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1000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1000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500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114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500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118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500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138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400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148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833048"/>
                  </a:ext>
                </a:extLst>
              </a:tr>
              <a:tr h="5714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Maksimal quyu təzyiqi , atm 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1100">
                          <a:effectLst/>
                        </a:rPr>
                        <a:t>Temperatur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800">
                          <a:effectLst/>
                        </a:rPr>
                        <a:t>Məhdud            deyil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8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800">
                          <a:effectLst/>
                        </a:rPr>
                        <a:t>Məhdud            deyil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800">
                          <a:effectLst/>
                        </a:rPr>
                        <a:t>Məhdud            deyil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800">
                          <a:effectLst/>
                        </a:rPr>
                        <a:t>Məhdud            deyil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800">
                          <a:effectLst/>
                        </a:rPr>
                        <a:t>Məhdud            deyil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Latn-AZ" sz="800">
                          <a:effectLst/>
                        </a:rPr>
                        <a:t>Məhdud            deyil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15491687"/>
                  </a:ext>
                </a:extLst>
              </a:tr>
              <a:tr h="5714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Tətbiq olunan kolonlar, 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Diametr mm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96912116"/>
                  </a:ext>
                </a:extLst>
              </a:tr>
              <a:tr h="6976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Nasosun müvafiq istehsal gücü, l/san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Təzyiq , atm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6-dan az olmayaraq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150-dən az olmayaraq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6-dan az olmayaraq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150-dən az olmayaraq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6-dan az olmayaraq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150-dən az olmayaraq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6-dan az olmayaraq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150-dən az olmayaraq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6-dan az olmayaraq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150-dən az olmayaraq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6-dan az olmayaraq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150-dən az olmayaraq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98242294"/>
                  </a:ext>
                </a:extLst>
              </a:tr>
              <a:tr h="3775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Aqressiv mühitə dayanıqlığı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      tam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tam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tam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tam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tam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tam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83676635"/>
                  </a:ext>
                </a:extLst>
              </a:tr>
              <a:tr h="3775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Açılmış dəliyin ölçüləri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16×50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16×50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20×50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20×50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20×70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20×70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1235600"/>
                  </a:ext>
                </a:extLst>
              </a:tr>
              <a:tr h="8720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qalxma enmə əməliyyatı zamanı perfaratorun iş resursu ,dəliklərin sayı,az olmayaraq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3641798"/>
                  </a:ext>
                </a:extLst>
              </a:tr>
              <a:tr h="5714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paqon /m -ə dəliklərin maksimal sayı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1387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20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540040-422B-4765-A23D-EEC51DC73980}" type="slidenum">
              <a:rPr lang="ru-RU" smtClean="0"/>
              <a:pPr algn="r"/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6432" y="1781772"/>
            <a:ext cx="63618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z-Latn-A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“Veber” Hidravlik dəlici perforasiya sistemi neft-qaz quyularının istismar kolonlarında, lay kavernalarının yuyulması üçün. nəzərdə tutulmuşdur.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az-Latn-A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Sistemin istismar şərtləri: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az-Latn-A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İşçi temperatur diapazonu: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+10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...+120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С;</a:t>
            </a:r>
          </a:p>
          <a:p>
            <a:pPr lvl="0" algn="just"/>
            <a:r>
              <a:rPr lang="az-Latn-A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Maksimal işçi təzyiq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az-Latn-A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1953169" cy="402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11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540040-422B-4765-A23D-EEC51DC73980}" type="slidenum">
              <a:rPr lang="ru-RU" smtClean="0"/>
              <a:pPr algn="r"/>
              <a:t>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9967407"/>
              </p:ext>
            </p:extLst>
          </p:nvPr>
        </p:nvGraphicFramePr>
        <p:xfrm>
          <a:off x="467545" y="260648"/>
          <a:ext cx="8378071" cy="4558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9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9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1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07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5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3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6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900" b="1" dirty="0" smtClean="0">
                          <a:effectLst/>
                        </a:rPr>
                        <a:t>Parametrlərin adı</a:t>
                      </a:r>
                      <a:endParaRPr lang="ru-RU" sz="1100" b="1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900" b="1" dirty="0" smtClean="0">
                          <a:effectLst/>
                        </a:rPr>
                        <a:t>DPS</a:t>
                      </a:r>
                      <a:r>
                        <a:rPr lang="ru-RU" sz="900" b="1" dirty="0" smtClean="0">
                          <a:effectLst/>
                        </a:rPr>
                        <a:t>-140</a:t>
                      </a:r>
                      <a:endParaRPr lang="ru-RU" sz="1100" b="1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900" b="1" dirty="0" smtClean="0">
                          <a:effectLst/>
                        </a:rPr>
                        <a:t>DPS</a:t>
                      </a:r>
                      <a:r>
                        <a:rPr lang="ru-RU" sz="900" b="1" dirty="0" smtClean="0">
                          <a:effectLst/>
                        </a:rPr>
                        <a:t>-146</a:t>
                      </a:r>
                      <a:endParaRPr lang="ru-RU" sz="1100" b="1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900" b="1" dirty="0" smtClean="0">
                          <a:effectLst/>
                        </a:rPr>
                        <a:t>DPS</a:t>
                      </a:r>
                      <a:r>
                        <a:rPr lang="ru-RU" sz="900" b="1" dirty="0" smtClean="0">
                          <a:effectLst/>
                        </a:rPr>
                        <a:t>-168</a:t>
                      </a:r>
                      <a:endParaRPr lang="ru-RU" sz="1100" b="1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900" b="1" dirty="0" smtClean="0">
                          <a:effectLst/>
                        </a:rPr>
                        <a:t>DPS</a:t>
                      </a:r>
                      <a:r>
                        <a:rPr lang="ru-RU" sz="900" b="1" dirty="0" smtClean="0">
                          <a:effectLst/>
                        </a:rPr>
                        <a:t>-178</a:t>
                      </a:r>
                      <a:endParaRPr lang="ru-RU" sz="1100" b="1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dirty="0" smtClean="0">
                          <a:effectLst/>
                        </a:rPr>
                        <a:t>Əməliyyat metodu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1100" dirty="0" smtClean="0">
                          <a:effectLst/>
                        </a:rPr>
                        <a:t>Hidravlik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dirty="0" smtClean="0">
                          <a:effectLst/>
                        </a:rPr>
                        <a:t>Quyu kəməri divarının qalınlığı, mm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7,7…12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dirty="0" smtClean="0">
                          <a:effectLst/>
                        </a:rPr>
                        <a:t>İşçi</a:t>
                      </a:r>
                      <a:r>
                        <a:rPr lang="az-Latn-AZ" sz="1100" baseline="0" dirty="0" smtClean="0">
                          <a:effectLst/>
                        </a:rPr>
                        <a:t> təzyiq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az-Latn-AZ" sz="1100" dirty="0" smtClean="0">
                          <a:effectLst/>
                        </a:rPr>
                        <a:t>MPa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Maksimal təzyiq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az-Latn-AZ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MPa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İş</a:t>
                      </a:r>
                      <a:r>
                        <a:rPr lang="az-Latn-AZ" sz="1100" i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şəraiti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1100" dirty="0" smtClean="0">
                          <a:effectLst/>
                        </a:rPr>
                        <a:t>Texniki su, neft, turşular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8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dirty="0" smtClean="0">
                          <a:effectLst/>
                        </a:rPr>
                        <a:t>İşçi temperatur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>
                          <a:effectLst/>
                        </a:rPr>
                        <a:t>ºС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+10…+120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65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dirty="0" smtClean="0">
                          <a:effectLst/>
                        </a:rPr>
                        <a:t>Dəliyin nominal güc əmsalı, tn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dirty="0" smtClean="0">
                          <a:effectLst/>
                        </a:rPr>
                        <a:t>Dıliyin ölçüləri. mm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16х40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7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dirty="0" smtClean="0">
                          <a:effectLst/>
                        </a:rPr>
                        <a:t>Bıçaqın kolondan çıxma</a:t>
                      </a:r>
                      <a:r>
                        <a:rPr lang="az-Latn-AZ" sz="1100" baseline="0" dirty="0" smtClean="0">
                          <a:effectLst/>
                        </a:rPr>
                        <a:t> ölçüsü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40-</a:t>
                      </a:r>
                      <a:r>
                        <a:rPr lang="en-US" sz="1100" dirty="0" smtClean="0">
                          <a:effectLst/>
                        </a:rPr>
                        <a:t>s</a:t>
                      </a:r>
                      <a:r>
                        <a:rPr lang="ru-RU" sz="1100" baseline="0" dirty="0" smtClean="0">
                          <a:effectLst/>
                        </a:rPr>
                        <a:t> (</a:t>
                      </a:r>
                      <a:r>
                        <a:rPr lang="az-Latn-AZ" sz="1100" baseline="0" dirty="0" smtClean="0">
                          <a:effectLst/>
                        </a:rPr>
                        <a:t>sxem</a:t>
                      </a:r>
                      <a:r>
                        <a:rPr lang="ru-RU" sz="1100" baseline="0" dirty="0" smtClean="0">
                          <a:effectLst/>
                        </a:rPr>
                        <a:t> 1)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dirty="0" smtClean="0">
                          <a:effectLst/>
                        </a:rPr>
                        <a:t>Cihazın ölçüləri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az-Latn-AZ" sz="1100" dirty="0" smtClean="0">
                          <a:effectLst/>
                        </a:rPr>
                        <a:t>mm</a:t>
                      </a:r>
                      <a:r>
                        <a:rPr lang="ru-RU" sz="1100" dirty="0" smtClean="0">
                          <a:effectLst/>
                        </a:rPr>
                        <a:t>: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u="sng" dirty="0" smtClean="0">
                          <a:effectLst/>
                        </a:rPr>
                        <a:t>perforator</a:t>
                      </a:r>
                      <a:r>
                        <a:rPr lang="ru-RU" sz="1100" u="sng" dirty="0" smtClean="0">
                          <a:effectLst/>
                        </a:rPr>
                        <a:t>: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Diametr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114</a:t>
                      </a:r>
                      <a:endParaRPr lang="ru-RU" sz="1100" i="1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118</a:t>
                      </a:r>
                      <a:endParaRPr lang="ru-RU" sz="1100" i="1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138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148</a:t>
                      </a:r>
                      <a:endParaRPr lang="ru-RU" sz="1100" i="1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Uzunluq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400</a:t>
                      </a:r>
                      <a:endParaRPr lang="ru-RU" sz="1100" i="1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400</a:t>
                      </a:r>
                      <a:endParaRPr lang="ru-RU" sz="1100" i="1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378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373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u="sng" dirty="0" smtClean="0">
                          <a:effectLst/>
                        </a:rPr>
                        <a:t>Klapan-filtr</a:t>
                      </a:r>
                      <a:r>
                        <a:rPr lang="ru-RU" sz="1100" u="sng" dirty="0" smtClean="0">
                          <a:effectLst/>
                        </a:rPr>
                        <a:t>: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Diametr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Uzunluq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440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u="sng" dirty="0" smtClean="0">
                          <a:effectLst/>
                        </a:rPr>
                        <a:t>Quyuağzı</a:t>
                      </a:r>
                      <a:r>
                        <a:rPr lang="az-Latn-AZ" sz="1100" u="sng" baseline="0" dirty="0" smtClean="0">
                          <a:effectLst/>
                        </a:rPr>
                        <a:t> filtr</a:t>
                      </a:r>
                      <a:r>
                        <a:rPr lang="ru-RU" sz="1100" u="sng" dirty="0" smtClean="0">
                          <a:effectLst/>
                        </a:rPr>
                        <a:t>: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Diametr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66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Uzunluq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493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dirty="0" smtClean="0">
                          <a:effectLst/>
                        </a:rPr>
                        <a:t>Çəkisi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az-Latn-AZ" sz="1100" dirty="0" smtClean="0">
                          <a:effectLst/>
                        </a:rPr>
                        <a:t>kq</a:t>
                      </a:r>
                      <a:r>
                        <a:rPr lang="ru-RU" sz="1100" dirty="0" smtClean="0">
                          <a:effectLst/>
                        </a:rPr>
                        <a:t>: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u="sng" dirty="0" smtClean="0">
                          <a:effectLst/>
                        </a:rPr>
                        <a:t>perforator</a:t>
                      </a:r>
                      <a:r>
                        <a:rPr lang="ru-RU" sz="1100" u="sng" dirty="0" smtClean="0">
                          <a:effectLst/>
                        </a:rPr>
                        <a:t>: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 i="1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24,3</a:t>
                      </a:r>
                      <a:endParaRPr lang="ru-RU" sz="1100" i="1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30,5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36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u="sng" dirty="0" smtClean="0">
                          <a:effectLst/>
                        </a:rPr>
                        <a:t>Klapan-filtr</a:t>
                      </a:r>
                      <a:r>
                        <a:rPr lang="ru-RU" sz="1100" u="sng" dirty="0" smtClean="0">
                          <a:effectLst/>
                        </a:rPr>
                        <a:t>: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15,8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z-Latn-AZ" sz="1100" u="sng" dirty="0" smtClean="0">
                          <a:effectLst/>
                        </a:rPr>
                        <a:t>Quyuağzı</a:t>
                      </a:r>
                      <a:r>
                        <a:rPr lang="az-Latn-AZ" sz="1100" u="sng" baseline="0" dirty="0" smtClean="0">
                          <a:effectLst/>
                        </a:rPr>
                        <a:t> filtr</a:t>
                      </a:r>
                      <a:r>
                        <a:rPr lang="ru-RU" sz="1100" u="sng" dirty="0" smtClean="0">
                          <a:effectLst/>
                        </a:rPr>
                        <a:t>: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1,4</a:t>
                      </a:r>
                      <a:endParaRPr lang="ru-RU" sz="1100" i="1" dirty="0">
                        <a:effectLst/>
                        <a:latin typeface="ГОСТ тип А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05" marR="539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06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540040-422B-4765-A23D-EEC51DC73980}" type="slidenum">
              <a:rPr lang="ru-RU" smtClean="0"/>
              <a:pPr algn="r"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3996" y="5698318"/>
            <a:ext cx="7233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1600" b="1" dirty="0" smtClean="0"/>
              <a:t>Sxem</a:t>
            </a:r>
            <a:r>
              <a:rPr lang="ru-RU" sz="1600" b="1" dirty="0" smtClean="0"/>
              <a:t> 1 – </a:t>
            </a:r>
            <a:r>
              <a:rPr lang="az-Latn-AZ" sz="1600" b="1" dirty="0" smtClean="0"/>
              <a:t>Perforatorun dəlici bıçaqının kolondan çölə çıxması</a:t>
            </a:r>
            <a:endParaRPr lang="ru-RU" b="1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105" y="1325880"/>
            <a:ext cx="5939790" cy="420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092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540040-422B-4765-A23D-EEC51DC73980}" type="slidenum">
              <a:rPr lang="ru-RU" smtClean="0"/>
              <a:pPr algn="r"/>
              <a:t>5</a:t>
            </a:fld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44056" y="1336601"/>
            <a:ext cx="4273616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az-Latn-AZ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Hidromexaniki dəlici perforasiyanın </a:t>
            </a:r>
            <a:r>
              <a:rPr lang="en-US" alt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imkanla</a:t>
            </a:r>
            <a:r>
              <a:rPr lang="az-Latn-AZ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rı: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"/>
            </a:pPr>
            <a:r>
              <a:rPr lang="en-US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Quyu və lay arasındakı hidrodinamik əlaqənin </a:t>
            </a: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yaranmasını, </a:t>
            </a: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maksimal keyfiyyətlə təmin edir,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"/>
            </a:pPr>
            <a:r>
              <a:rPr lang="en-US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Perforasiya intervalından kənar, kolonun və sement həlqələrinin </a:t>
            </a: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zədələnməsinə imkan vermir.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43272" y="3813227"/>
            <a:ext cx="4193224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az-Latn-AZ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Dəlici perforasiyanın </a:t>
            </a:r>
            <a:r>
              <a:rPr lang="az-Latn-AZ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tətbiqinin nəticələri: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"/>
            </a:pPr>
            <a:r>
              <a:rPr lang="en-US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Layın potensial imkanlarının maksimal dərəcədə istifadə olunması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"/>
            </a:pPr>
            <a:r>
              <a:rPr lang="en-US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Quyunun uzunmüddətli istismarı.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"/>
            </a:pPr>
            <a:r>
              <a:rPr lang="en-US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Təmir olunma intervallarının uzdılması</a:t>
            </a:r>
            <a:r>
              <a:rPr lang="ru-RU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519744" cy="36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018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540040-422B-4765-A23D-EEC51DC73980}" type="slidenum">
              <a:rPr lang="ru-RU" smtClean="0"/>
              <a:pPr algn="r"/>
              <a:t>6</a:t>
            </a:fld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056783" cy="460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357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540040-422B-4765-A23D-EEC51DC73980}" type="slidenum">
              <a:rPr lang="ru-RU" smtClean="0"/>
              <a:pPr algn="r"/>
              <a:t>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2639797" cy="4322439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35897" y="1249864"/>
            <a:ext cx="5328592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az-Latn-AZ" alt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İşlərin aparılması vaxtının azalması</a:t>
            </a:r>
            <a:r>
              <a:rPr lang="ru-RU" alt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 kompleksi perforatoru quyudan çıxarmadan həyata keçirilir. Təmir-izolyasiya işləri və kimyəvi əməliyyatlar perforatorun özü vasitəsilə aparılır, nəticədə qalxma-enmə əməliyyatına çəkilən </a:t>
            </a:r>
            <a:r>
              <a:rPr lang="az-Latn-AZ" alt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vaxta və vəsaitə </a:t>
            </a:r>
            <a:r>
              <a:rPr lang="az-Latn-AZ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qənaət edilir.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Kolonda dəliyin açılmasına təxminən 5 saniyə vaxt tələb olunur və bu da digər qoruyucu perforasiya üsullarından fərqli olaraq vaxta əhəmiyyətli dərəcədə qənaət edir.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Quyunun istismara verilməsi müddəti sürətlənir.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az-Latn-AZ" alt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Təhlükəsizlik</a:t>
            </a:r>
            <a:r>
              <a:rPr lang="ru-RU" alt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Partlayıcı </a:t>
            </a:r>
            <a:r>
              <a:rPr lang="az-Latn-AZ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maddələrdən istifadə </a:t>
            </a:r>
            <a:r>
              <a:rPr lang="az-Latn-AZ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olunmur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Kolonda dəliklər açıldıqda, quyuda zərbə effekti olunmur. (Fuqas effekti=0).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"/>
            </a:pPr>
            <a:r>
              <a:rPr lang="az-Latn-AZ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İşlər sutkanın </a:t>
            </a:r>
            <a:r>
              <a:rPr lang="az-Latn-AZ" alt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istənilən vaxtında </a:t>
            </a:r>
            <a:r>
              <a:rPr lang="az-Latn-AZ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aparıla bilər.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Perforatorun quyuda ilişməsi riski mövcud deyil.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7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540040-422B-4765-A23D-EEC51DC73980}" type="slidenum">
              <a:rPr lang="ru-RU" smtClean="0"/>
              <a:pPr algn="r"/>
              <a:t>8</a:t>
            </a:fld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945911"/>
            <a:ext cx="8712968" cy="301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az-Latn-AZ" alt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Keyfiyyət</a:t>
            </a:r>
            <a:r>
              <a:rPr lang="ru-RU" altLang="ru-RU" sz="1600" b="1" u="sng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altLang="ru-RU" sz="1600" b="1" u="sng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"/>
            </a:pPr>
            <a:r>
              <a:rPr lang="ru-RU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Digər perforasıya texnologiyaları ilə müqayisədə, kolonun dəlik sahəsi əhəmiyyətli dərəcədə böyüyür.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"/>
            </a:pPr>
            <a:r>
              <a:rPr lang="en-US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Hidravlik monitorlar bilavasitə bıçaqların üzəridə yerləşir, nəticədə kaverna birbaşa yuyulur və kavernana ölçülərinin əhəmiyyətli şəkildə böyüməsinə imkan yaradır.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"/>
            </a:pPr>
            <a:r>
              <a:rPr lang="az-Latn-AZ" altLang="ru-RU" sz="16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Perforasiya </a:t>
            </a:r>
            <a:r>
              <a:rPr lang="az-Latn-AZ" altLang="ru-RU" sz="16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zonasının aşağı və yuxarı ətraflarında yerləşən sement həlqələrinin bütövlüyü və toxunulmazlığı təmin olunur.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"/>
            </a:pPr>
            <a:r>
              <a:rPr lang="ru-RU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Kolonun bütövlüyü, onun dayanıqlılığı və həndəsi forması qorunur. 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"/>
            </a:pPr>
            <a:r>
              <a:rPr lang="ru-RU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Dəlik açan perforatorun istifadə olunması, layda hidropartlayış işləri aparıldıqda, yüksək effektliliyi təmin edir.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"/>
            </a:pPr>
            <a:r>
              <a:rPr lang="ru-RU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Quyu daxilində istiqamətləndirilərək dəlik açılması imkanı mövcuddur. 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ClrTx/>
              <a:buFontTx/>
              <a:buNone/>
            </a:pPr>
            <a:endParaRPr lang="ru-RU" altLang="ru-RU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1520" y="4083171"/>
            <a:ext cx="8594096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az-Latn-AZ" alt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İqtisadı effektivlik</a:t>
            </a:r>
            <a:endParaRPr lang="ru-RU" altLang="ru-RU" sz="1600" b="1" u="sng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"/>
            </a:pPr>
            <a:r>
              <a:rPr lang="ru-RU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Perforasiya işləri aparıldlqdan sonra, sement həlqələrin və kolonun bərpası üçün, xərc tələb olunmur.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"/>
            </a:pPr>
            <a:r>
              <a:rPr lang="ru-RU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Aparılan işlərin vaxtının qısalması səbəbindən, təmir işlərinə çəkilən xərclər azalır.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"/>
            </a:pP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Təmirlə əlaqədar quyunun dayanması vaxtı azalır.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"/>
            </a:pPr>
            <a:r>
              <a:rPr lang="ru-RU" altLang="ru-RU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z-Latn-AZ" altLang="ru-RU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Kumulyativ perforasiyadan fərqli olaraq, dəliklərin hər birinin açılmasına zəmanət verilir.</a:t>
            </a:r>
            <a:endParaRPr lang="ru-RU" altLang="ru-RU" sz="1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2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540040-422B-4765-A23D-EEC51DC73980}" type="slidenum">
              <a:rPr lang="ru-RU" smtClean="0"/>
              <a:pPr algn="r"/>
              <a:t>9</a:t>
            </a:fld>
            <a:endParaRPr lang="ru-RU" dirty="0"/>
          </a:p>
        </p:txBody>
      </p:sp>
      <p:graphicFrame>
        <p:nvGraphicFramePr>
          <p:cNvPr id="4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387676"/>
              </p:ext>
            </p:extLst>
          </p:nvPr>
        </p:nvGraphicFramePr>
        <p:xfrm>
          <a:off x="285750" y="836711"/>
          <a:ext cx="8716963" cy="5191809"/>
        </p:xfrm>
        <a:graphic>
          <a:graphicData uri="http://schemas.openxmlformats.org/drawingml/2006/table">
            <a:tbl>
              <a:tblPr/>
              <a:tblGrid>
                <a:gridCol w="2328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4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5298"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az-Latn-AZ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Parametrlər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333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Dəlici perforasiya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A3A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Kəsici perforasiya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333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 Hole </a:t>
                      </a:r>
                      <a:r>
                        <a:rPr kumimoji="0" lang="az-Latn-AZ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və ya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ПКО-89</a:t>
                      </a:r>
                      <a:r>
                        <a:rPr kumimoji="0" lang="az-Latn-AZ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tipli kumulyativ perforatorlar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333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Deep penetration</a:t>
                      </a:r>
                      <a:r>
                        <a:rPr kumimoji="0" lang="az-Latn-AZ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və ya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Пк-105</a:t>
                      </a:r>
                      <a:r>
                        <a:rPr kumimoji="0" lang="az-Latn-AZ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tipli kumulyativ perforatorlar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33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338"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poqon metrdə dəliyin sahəsi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90000" marR="90000" marT="2856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DC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0,032-0,042</a:t>
                      </a: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A3A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0.020-0.024</a:t>
                      </a: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DC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0,0053</a:t>
                      </a: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DC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0.0022</a:t>
                      </a: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338"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Laya daxil olma dərinliyi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0,5-1,5</a:t>
                      </a: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A3A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0.5-1,0</a:t>
                      </a: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338"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Dəliyin forması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90000" marR="90000" marT="2856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DC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Düzbucaqlı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16x50-20x70 </a:t>
                      </a: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A3A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Kəsik, eni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10-12 </a:t>
                      </a: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DC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 diametrində dəlik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DC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 diametrində dəlik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2215"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Fuqaslılığı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90000" marR="90000" marT="2856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Mövcud deyil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A3A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Mövcud deyil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Çox yüksək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Yüksək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2215"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Kolon divarının yenidən birləşməsi ehtimalı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90000" marR="90000" marT="2856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DC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Mövcud deyil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A3A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Çox yüksək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DC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Mövcud deyil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1925" algn="l"/>
                          <a:tab pos="10779125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DC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Mövcud deyil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9338"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Perforasiya olunmayan ətraflarda sement həlqələrinin dağılması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Mövcud deyil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A3A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Mövcud deyil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Çox yüksək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Böyük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9338"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Kolonun həndəsi formasının dəyişilməsi riski (deformasiya)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DC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Mövcud deyil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A3A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Yüksək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DC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Çox yüksək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DC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az-Latn-AZ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Yüksək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5696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39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d1a5d9e10456fe13452395726f197d7af3712"/>
</p:tagLst>
</file>

<file path=ppt/theme/theme1.xml><?xml version="1.0" encoding="utf-8"?>
<a:theme xmlns:a="http://schemas.openxmlformats.org/drawingml/2006/main" name="ТагРас">
  <a:themeElements>
    <a:clrScheme name="Tagras">
      <a:dk1>
        <a:sysClr val="windowText" lastClr="000000"/>
      </a:dk1>
      <a:lt1>
        <a:sysClr val="window" lastClr="FFFFFF"/>
      </a:lt1>
      <a:dk2>
        <a:srgbClr val="5C727D"/>
      </a:dk2>
      <a:lt2>
        <a:srgbClr val="EEECE1"/>
      </a:lt2>
      <a:accent1>
        <a:srgbClr val="5C727D"/>
      </a:accent1>
      <a:accent2>
        <a:srgbClr val="00AAAD"/>
      </a:accent2>
      <a:accent3>
        <a:srgbClr val="ED193E"/>
      </a:accent3>
      <a:accent4>
        <a:srgbClr val="B81E1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GRA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6B89FFEA28A243B97FBA19B1A3B87F" ma:contentTypeVersion="0" ma:contentTypeDescription="Создание документа." ma:contentTypeScope="" ma:versionID="8801f3ca7343ff9df8f30c63726f3b0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96D576-3883-4518-825D-DD646355AC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2C7AB3-47B0-4613-985C-F0D0ADDDB6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4A7571D-8D06-4344-A732-C7CFB719007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ТагРас</Template>
  <TotalTime>726</TotalTime>
  <Words>706</Words>
  <Application>Microsoft Office PowerPoint</Application>
  <PresentationFormat>Экран (4:3)</PresentationFormat>
  <Paragraphs>257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ТагРас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Documents</cp:lastModifiedBy>
  <cp:revision>92</cp:revision>
  <cp:lastPrinted>2015-10-27T06:03:43Z</cp:lastPrinted>
  <dcterms:created xsi:type="dcterms:W3CDTF">2016-09-30T15:30:34Z</dcterms:created>
  <dcterms:modified xsi:type="dcterms:W3CDTF">2020-05-31T10:37:30Z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0x010100B96B89FFEA28A243B97FBA19B1A3B87F</vt:lpwstr>
  </property>
  <property fmtid="{D5CDD505-2E9C-101B-9397-08002B2CF9AE}" pid="3" name="_AdHocReviewCycleID">
    <vt:i4>-1430221413</vt:i4>
  </property>
  <property fmtid="{D5CDD505-2E9C-101B-9397-08002B2CF9AE}" pid="4" name="_NewReviewCycle">
    <vt:lpwstr/>
  </property>
  <property fmtid="{D5CDD505-2E9C-101B-9397-08002B2CF9AE}" pid="5" name="_EmailSubject">
    <vt:lpwstr>Презентация на правление</vt:lpwstr>
  </property>
  <property fmtid="{D5CDD505-2E9C-101B-9397-08002B2CF9AE}" pid="6" name="_AuthorEmail">
    <vt:lpwstr>SolopovVY@tagras.tatneft.ru</vt:lpwstr>
  </property>
  <property fmtid="{D5CDD505-2E9C-101B-9397-08002B2CF9AE}" pid="7" name="_AuthorEmailDisplayName">
    <vt:lpwstr>Солопов Виталий Юрьевич</vt:lpwstr>
  </property>
</Properties>
</file>